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1" r:id="rId3"/>
    <p:sldId id="286" r:id="rId5"/>
    <p:sldId id="290" r:id="rId6"/>
    <p:sldId id="347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2" r:id="rId16"/>
    <p:sldId id="367" r:id="rId17"/>
    <p:sldId id="383" r:id="rId18"/>
    <p:sldId id="384" r:id="rId19"/>
    <p:sldId id="385" r:id="rId20"/>
    <p:sldId id="368" r:id="rId21"/>
    <p:sldId id="386" r:id="rId22"/>
    <p:sldId id="387" r:id="rId23"/>
    <p:sldId id="388" r:id="rId24"/>
    <p:sldId id="389" r:id="rId25"/>
    <p:sldId id="390" r:id="rId26"/>
    <p:sldId id="391" r:id="rId27"/>
    <p:sldId id="369" r:id="rId28"/>
    <p:sldId id="392" r:id="rId29"/>
    <p:sldId id="394" r:id="rId30"/>
    <p:sldId id="370" r:id="rId31"/>
    <p:sldId id="395" r:id="rId32"/>
    <p:sldId id="396" r:id="rId33"/>
    <p:sldId id="397" r:id="rId34"/>
    <p:sldId id="371" r:id="rId35"/>
    <p:sldId id="393" r:id="rId36"/>
    <p:sldId id="398" r:id="rId37"/>
    <p:sldId id="372" r:id="rId38"/>
    <p:sldId id="399" r:id="rId39"/>
    <p:sldId id="400" r:id="rId40"/>
    <p:sldId id="365" r:id="rId41"/>
    <p:sldId id="402" r:id="rId42"/>
    <p:sldId id="403" r:id="rId43"/>
    <p:sldId id="280" r:id="rId4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9600"/>
    <a:srgbClr val="5F5F5F"/>
    <a:srgbClr val="333333"/>
    <a:srgbClr val="000000"/>
    <a:srgbClr val="797D8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4639" autoAdjust="0"/>
  </p:normalViewPr>
  <p:slideViewPr>
    <p:cSldViewPr snapToGrid="0">
      <p:cViewPr varScale="1">
        <p:scale>
          <a:sx n="55" d="100"/>
          <a:sy n="55" d="100"/>
        </p:scale>
        <p:origin x="60" y="10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794FB02-8C9B-4F77-B5D0-3EDFA38C2C06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062BA99-02B4-45F6-BA11-4F4C47324FC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幼圆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CEEAC3-EF5A-43C0-B535-FBC3CFB8D4E2}" type="slidenum">
              <a:rPr lang="zh-CN" altLang="en-US" smtClean="0">
                <a:latin typeface="Calibri" panose="020F0502020204030204" charset="0"/>
                <a:ea typeface="SimSun" panose="02010600030101010101" pitchFamily="2" charset="-122"/>
              </a:rPr>
            </a:fld>
            <a:endParaRPr lang="en-US" altLang="zh-CN" smtClean="0">
              <a:latin typeface="Calibri" panose="020F050202020403020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2BA99-02B4-45F6-BA11-4F4C47324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2976" y="1163780"/>
            <a:ext cx="7931722" cy="1431777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accent1"/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2976" y="2646069"/>
            <a:ext cx="7931722" cy="63745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91963-C194-4155-A931-A6D9564AAC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5D426-9CE2-458B-BFD7-0AB24AC661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0D7EBFF-13DE-42EB-B742-F578D7692D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D6992-257E-4DAA-BA2E-322EE42C06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564" y="1891145"/>
            <a:ext cx="9822873" cy="1632239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3409" y="3758193"/>
            <a:ext cx="4745182" cy="5852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681082-DD20-4256-A049-21B31D8265E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F8980A-9E1C-4C8E-9D6F-B4BFE6F98F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181600" cy="45767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C8B14C-1CFA-4E13-A55F-5CC6DAC0F82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53D837-8653-44A2-8A51-25402803C43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3544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3544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A8F173-6A91-4CA2-9089-14525A0E417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57310F-66EE-4F21-8FA1-57658322BF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C1AF7C8-0D50-4C39-8A53-790585A92C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88E863-863B-49CC-A6DC-C36648760C4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2384931"/>
            <a:ext cx="12192000" cy="20881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黑体" pitchFamily="49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1224109" y="2618509"/>
            <a:ext cx="1953437" cy="1620982"/>
          </a:xfrm>
          <a:custGeom>
            <a:avLst/>
            <a:gdLst>
              <a:gd name="connsiteX0" fmla="*/ 683259 w 1501139"/>
              <a:gd name="connsiteY0" fmla="*/ 0 h 1247086"/>
              <a:gd name="connsiteX1" fmla="*/ 962295 w 1501139"/>
              <a:gd name="connsiteY1" fmla="*/ 0 h 1247086"/>
              <a:gd name="connsiteX2" fmla="*/ 1501139 w 1501139"/>
              <a:gd name="connsiteY2" fmla="*/ 623543 h 1247086"/>
              <a:gd name="connsiteX3" fmla="*/ 962295 w 1501139"/>
              <a:gd name="connsiteY3" fmla="*/ 1247086 h 1247086"/>
              <a:gd name="connsiteX4" fmla="*/ 683259 w 1501139"/>
              <a:gd name="connsiteY4" fmla="*/ 1247086 h 1247086"/>
              <a:gd name="connsiteX5" fmla="*/ 1123741 w 1501139"/>
              <a:gd name="connsiteY5" fmla="*/ 737366 h 1247086"/>
              <a:gd name="connsiteX6" fmla="*/ 0 w 1501139"/>
              <a:gd name="connsiteY6" fmla="*/ 737366 h 1247086"/>
              <a:gd name="connsiteX7" fmla="*/ 0 w 1501139"/>
              <a:gd name="connsiteY7" fmla="*/ 509720 h 1247086"/>
              <a:gd name="connsiteX8" fmla="*/ 1123741 w 1501139"/>
              <a:gd name="connsiteY8" fmla="*/ 509720 h 124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1139" h="1247086">
                <a:moveTo>
                  <a:pt x="683259" y="0"/>
                </a:moveTo>
                <a:lnTo>
                  <a:pt x="962295" y="0"/>
                </a:lnTo>
                <a:lnTo>
                  <a:pt x="1501139" y="623543"/>
                </a:lnTo>
                <a:lnTo>
                  <a:pt x="962295" y="1247086"/>
                </a:lnTo>
                <a:lnTo>
                  <a:pt x="683259" y="1247086"/>
                </a:lnTo>
                <a:lnTo>
                  <a:pt x="1123741" y="737366"/>
                </a:lnTo>
                <a:lnTo>
                  <a:pt x="0" y="737366"/>
                </a:lnTo>
                <a:lnTo>
                  <a:pt x="0" y="509720"/>
                </a:lnTo>
                <a:lnTo>
                  <a:pt x="1123741" y="50972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黑体" pitchFamily="49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73584" y="2417402"/>
            <a:ext cx="7376652" cy="2023197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5400000" algn="tl">
                    <a:schemeClr val="bg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64B0-2556-4AC3-8815-7D84B68926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DE298B-EB38-45E5-A489-A43686910E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62484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62484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22504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875520" y="365125"/>
            <a:ext cx="1478280" cy="5811838"/>
          </a:xfrm>
        </p:spPr>
        <p:txBody>
          <a:bodyPr vert="eaVert"/>
          <a:lstStyle/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8492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B32A58-5418-4948-B31E-011C0054585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5C2178-6C2A-4B6C-BA29-DE8606164F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03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584960"/>
            <a:ext cx="10515600" cy="461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1050527-7184-451D-90E8-F8AEDF409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29963F3-7F48-4F40-B679-DAEE7EC724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anose="05000000000000000000" pitchFamily="2" charset="2"/>
        <a:buChar char="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7.xml"/><Relationship Id="rId2" Type="http://schemas.openxmlformats.org/officeDocument/2006/relationships/image" Target="../media/image9.png"/><Relationship Id="rId1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9.xml"/><Relationship Id="rId2" Type="http://schemas.openxmlformats.org/officeDocument/2006/relationships/image" Target="../media/image10.png"/><Relationship Id="rId1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1.xml"/><Relationship Id="rId2" Type="http://schemas.openxmlformats.org/officeDocument/2006/relationships/image" Target="../media/image11.png"/><Relationship Id="rId1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3.xml"/><Relationship Id="rId2" Type="http://schemas.openxmlformats.org/officeDocument/2006/relationships/image" Target="../media/image12.png"/><Relationship Id="rId1" Type="http://schemas.openxmlformats.org/officeDocument/2006/relationships/tags" Target="../tags/tag5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8.xml"/><Relationship Id="rId2" Type="http://schemas.openxmlformats.org/officeDocument/2006/relationships/image" Target="../media/image13.png"/><Relationship Id="rId1" Type="http://schemas.openxmlformats.org/officeDocument/2006/relationships/tags" Target="../tags/tag5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60.xml"/><Relationship Id="rId2" Type="http://schemas.openxmlformats.org/officeDocument/2006/relationships/image" Target="../media/image14.png"/><Relationship Id="rId1" Type="http://schemas.openxmlformats.org/officeDocument/2006/relationships/tags" Target="../tags/tag59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62.xml"/><Relationship Id="rId2" Type="http://schemas.openxmlformats.org/officeDocument/2006/relationships/image" Target="../media/image15.png"/><Relationship Id="rId1" Type="http://schemas.openxmlformats.org/officeDocument/2006/relationships/tags" Target="../tags/tag6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67.xml"/><Relationship Id="rId2" Type="http://schemas.openxmlformats.org/officeDocument/2006/relationships/image" Target="../media/image16.png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slide" Target="slide2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slide" Target="slide1.xml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9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69.xml"/><Relationship Id="rId2" Type="http://schemas.openxmlformats.org/officeDocument/2006/relationships/image" Target="../media/image17.png"/><Relationship Id="rId1" Type="http://schemas.openxmlformats.org/officeDocument/2006/relationships/tags" Target="../tags/tag6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1.xml"/><Relationship Id="rId2" Type="http://schemas.openxmlformats.org/officeDocument/2006/relationships/image" Target="../media/image18.png"/><Relationship Id="rId1" Type="http://schemas.openxmlformats.org/officeDocument/2006/relationships/tags" Target="../tags/tag70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3.xml"/><Relationship Id="rId2" Type="http://schemas.openxmlformats.org/officeDocument/2006/relationships/image" Target="../media/image19.png"/><Relationship Id="rId1" Type="http://schemas.openxmlformats.org/officeDocument/2006/relationships/tags" Target="../tags/tag7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5.xml"/><Relationship Id="rId2" Type="http://schemas.openxmlformats.org/officeDocument/2006/relationships/image" Target="../media/image20.png"/><Relationship Id="rId1" Type="http://schemas.openxmlformats.org/officeDocument/2006/relationships/tags" Target="../tags/tag74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77.xml"/><Relationship Id="rId2" Type="http://schemas.openxmlformats.org/officeDocument/2006/relationships/image" Target="../media/image21.png"/><Relationship Id="rId1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82.xml"/><Relationship Id="rId2" Type="http://schemas.openxmlformats.org/officeDocument/2006/relationships/image" Target="../media/image22.png"/><Relationship Id="rId1" Type="http://schemas.openxmlformats.org/officeDocument/2006/relationships/tags" Target="../tags/tag81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84.xml"/><Relationship Id="rId2" Type="http://schemas.openxmlformats.org/officeDocument/2006/relationships/image" Target="../media/image23.png"/><Relationship Id="rId1" Type="http://schemas.openxmlformats.org/officeDocument/2006/relationships/tags" Target="../tags/tag8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89.xml"/><Relationship Id="rId2" Type="http://schemas.openxmlformats.org/officeDocument/2006/relationships/image" Target="../media/image24.png"/><Relationship Id="rId1" Type="http://schemas.openxmlformats.org/officeDocument/2006/relationships/tags" Target="../tags/tag8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91.xml"/><Relationship Id="rId2" Type="http://schemas.openxmlformats.org/officeDocument/2006/relationships/image" Target="../media/image25.png"/><Relationship Id="rId1" Type="http://schemas.openxmlformats.org/officeDocument/2006/relationships/tags" Target="../tags/tag90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93.xml"/><Relationship Id="rId2" Type="http://schemas.openxmlformats.org/officeDocument/2006/relationships/image" Target="../media/image26.png"/><Relationship Id="rId1" Type="http://schemas.openxmlformats.org/officeDocument/2006/relationships/tags" Target="../tags/tag92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98.xml"/><Relationship Id="rId2" Type="http://schemas.openxmlformats.org/officeDocument/2006/relationships/image" Target="../media/image27.png"/><Relationship Id="rId1" Type="http://schemas.openxmlformats.org/officeDocument/2006/relationships/tags" Target="../tags/tag97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0.xml"/><Relationship Id="rId2" Type="http://schemas.openxmlformats.org/officeDocument/2006/relationships/image" Target="../media/image28.png"/><Relationship Id="rId1" Type="http://schemas.openxmlformats.org/officeDocument/2006/relationships/tags" Target="../tags/tag99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5.xml"/><Relationship Id="rId2" Type="http://schemas.openxmlformats.org/officeDocument/2006/relationships/image" Target="../media/image29.png"/><Relationship Id="rId1" Type="http://schemas.openxmlformats.org/officeDocument/2006/relationships/tags" Target="../tags/tag104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7.xml"/><Relationship Id="rId2" Type="http://schemas.openxmlformats.org/officeDocument/2006/relationships/image" Target="../media/image30.png"/><Relationship Id="rId1" Type="http://schemas.openxmlformats.org/officeDocument/2006/relationships/tags" Target="../tags/tag106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9.xml"/><Relationship Id="rId2" Type="http://schemas.openxmlformats.org/officeDocument/2006/relationships/image" Target="../media/image31.png"/><Relationship Id="rId1" Type="http://schemas.openxmlformats.org/officeDocument/2006/relationships/tags" Target="../tags/tag108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5.xml"/><Relationship Id="rId2" Type="http://schemas.openxmlformats.org/officeDocument/2006/relationships/image" Target="../media/image3.png"/><Relationship Id="rId1" Type="http://schemas.openxmlformats.org/officeDocument/2006/relationships/tags" Target="../tags/tag3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11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7.xml"/><Relationship Id="rId2" Type="http://schemas.openxmlformats.org/officeDocument/2006/relationships/image" Target="../media/image4.png"/><Relationship Id="rId1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39.xml"/><Relationship Id="rId2" Type="http://schemas.openxmlformats.org/officeDocument/2006/relationships/image" Target="../media/image5.png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1.xml"/><Relationship Id="rId2" Type="http://schemas.openxmlformats.org/officeDocument/2006/relationships/image" Target="../media/image6.png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3.xml"/><Relationship Id="rId2" Type="http://schemas.openxmlformats.org/officeDocument/2006/relationships/image" Target="../media/image7.png"/><Relationship Id="rId1" Type="http://schemas.openxmlformats.org/officeDocument/2006/relationships/tags" Target="../tags/tag4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5.xml"/><Relationship Id="rId2" Type="http://schemas.openxmlformats.org/officeDocument/2006/relationships/image" Target="../media/image8.png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Rectangle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/>
              <a:t>LEARNING PYTHON</a:t>
            </a:r>
            <a:endParaRPr lang="en-PH" altLang="en-US" dirty="0" smtClean="0"/>
          </a:p>
        </p:txBody>
      </p:sp>
      <p:sp>
        <p:nvSpPr>
          <p:cNvPr id="43013" name="Rectangle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/>
              <a:t>20221005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Check String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To check if a certain phrase or character is present in a string, we can use the keyword </a:t>
            </a:r>
            <a:r>
              <a:rPr lang="en-US">
                <a:solidFill>
                  <a:srgbClr val="FF0000"/>
                </a:solidFill>
              </a:rPr>
              <a:t>in</a:t>
            </a:r>
            <a:r>
              <a:rPr lang="en-US"/>
              <a:t>.</a:t>
            </a:r>
            <a:endParaRPr lang="en-US"/>
          </a:p>
          <a:p>
            <a:r>
              <a:rPr lang="en-US"/>
              <a:t>keyword </a:t>
            </a:r>
            <a:r>
              <a:rPr lang="en-US">
                <a:solidFill>
                  <a:srgbClr val="FF0000"/>
                </a:solidFill>
              </a:rPr>
              <a:t>in</a:t>
            </a:r>
            <a:r>
              <a:rPr lang="en-US"/>
              <a:t> vs </a:t>
            </a:r>
            <a:r>
              <a:rPr lang="en-US">
                <a:solidFill>
                  <a:srgbClr val="FF0000"/>
                </a:solidFill>
              </a:rPr>
              <a:t>if</a:t>
            </a:r>
            <a:endParaRPr lang="en-US"/>
          </a:p>
          <a:p>
            <a:r>
              <a:rPr lang="en-US"/>
              <a:t>True or False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7760" y="2508885"/>
            <a:ext cx="6296660" cy="36683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Check String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Use it in an </a:t>
            </a:r>
            <a:r>
              <a:rPr lang="en-US">
                <a:solidFill>
                  <a:srgbClr val="FF0000"/>
                </a:solidFill>
              </a:rPr>
              <a:t>if</a:t>
            </a:r>
            <a:r>
              <a:rPr lang="en-US"/>
              <a:t> statement: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3595" y="2286635"/>
            <a:ext cx="7677150" cy="3462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Check if NOT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To check if a certain phrase or character is NOT present in a string, we can use the keyword </a:t>
            </a:r>
            <a:r>
              <a:rPr lang="en-US">
                <a:solidFill>
                  <a:srgbClr val="FF0000"/>
                </a:solidFill>
              </a:rPr>
              <a:t>not in</a:t>
            </a:r>
            <a:r>
              <a:rPr lang="en-US"/>
              <a:t>.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96260" y="2936240"/>
            <a:ext cx="6061075" cy="27755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Check if NOT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Use it in an </a:t>
            </a:r>
            <a:r>
              <a:rPr lang="en-US">
                <a:solidFill>
                  <a:srgbClr val="FF0000"/>
                </a:solidFill>
              </a:rPr>
              <a:t>if</a:t>
            </a:r>
            <a:r>
              <a:rPr lang="en-US"/>
              <a:t> statement: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12340" y="2510155"/>
            <a:ext cx="8300720" cy="3533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SLICING STRINGS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Slicing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Return a range of characters by using the slice syntax.</a:t>
            </a:r>
            <a:endParaRPr lang="en-US"/>
          </a:p>
          <a:p>
            <a:r>
              <a:rPr lang="en-US"/>
              <a:t>Specify the start index and the end index, separated by a colon, to return a part of the string.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8230" y="2877820"/>
            <a:ext cx="7494905" cy="3299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Slice To the End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By leaving out the end index, the range will go to the end</a:t>
            </a:r>
            <a:r>
              <a:rPr lang="en-PH" altLang="en-US"/>
              <a:t>.</a:t>
            </a:r>
            <a:endParaRPr lang="en-PH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92070" y="2453005"/>
            <a:ext cx="7008495" cy="34905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Negative Indexing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Use negative indexes to start the slice from the end of the string</a:t>
            </a:r>
            <a:r>
              <a:rPr lang="en-PH" altLang="en-US"/>
              <a:t>.</a:t>
            </a:r>
            <a:endParaRPr lang="en-PH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35175" y="2390775"/>
            <a:ext cx="8121650" cy="3493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MODIFY STRINGS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Upper Case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6235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upper()</a:t>
            </a:r>
            <a:r>
              <a:rPr lang="en-US"/>
              <a:t> method returns the string in upper case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0190" y="2558415"/>
            <a:ext cx="6610985" cy="3292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251200" y="482600"/>
            <a:ext cx="5689600" cy="91440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>
              <a:defRPr/>
            </a:pPr>
            <a:r>
              <a:rPr lang="en-PH" altLang="en-US" sz="4000" b="1" smtClean="0">
                <a:solidFill>
                  <a:srgbClr val="4F5A71">
                    <a:lumMod val="75000"/>
                  </a:srgbClr>
                </a:solidFill>
                <a:effectLst>
                  <a:outerShdw blurRad="50800" dist="38100" dir="5400000" algn="t" rotWithShape="0">
                    <a:srgbClr val="FFFFFF">
                      <a:alpha val="90000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endParaRPr lang="en-PH" altLang="en-US" sz="4000" b="1" dirty="0" smtClean="0">
              <a:solidFill>
                <a:srgbClr val="4F5A71">
                  <a:lumMod val="75000"/>
                </a:srgbClr>
              </a:solidFill>
              <a:effectLst>
                <a:outerShdw blurRad="50800" dist="38100" dir="5400000" algn="t" rotWithShape="0">
                  <a:srgbClr val="FFFFFF">
                    <a:alpha val="9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2008505" y="1733550"/>
            <a:ext cx="3968750" cy="544830"/>
            <a:chOff x="2376488" y="2898775"/>
            <a:chExt cx="3948112" cy="541338"/>
          </a:xfrm>
        </p:grpSpPr>
        <p:sp>
          <p:nvSpPr>
            <p:cNvPr id="49" name="MH_Number_1">
              <a:hlinkClick r:id="rId3" action="ppaction://hlinksldjump"/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376488" y="2935288"/>
              <a:ext cx="465137" cy="4683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1</a:t>
              </a:r>
              <a:endParaRPr lang="en-US" altLang="zh-CN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MH_Entry_1">
              <a:hlinkClick r:id="rId3" action="ppaction://hlinksldjump"/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987675" y="2898775"/>
              <a:ext cx="3336925" cy="541338"/>
            </a:xfrm>
            <a:prstGeom prst="roundRect">
              <a:avLst>
                <a:gd name="adj" fmla="val 1203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PYTHON STRINGS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>
            <a:off x="2008505" y="2880360"/>
            <a:ext cx="3968750" cy="544830"/>
            <a:chOff x="2376488" y="3770313"/>
            <a:chExt cx="3948112" cy="541337"/>
          </a:xfrm>
        </p:grpSpPr>
        <p:sp>
          <p:nvSpPr>
            <p:cNvPr id="77" name="MH_Number_2">
              <a:hlinkClick r:id="rId7" action="ppaction://hlinksldjump"/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376488" y="380682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2</a:t>
              </a:r>
              <a:endParaRPr lang="en-US" altLang="zh-CN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MH_Entry_2">
              <a:hlinkClick r:id="rId7" action="ppaction://hlinksldjump"/>
            </p:cNvPr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987675" y="377031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/>
            <a:p>
              <a:pPr algn="ctr" latinLnBrk="1"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SLICING STRINGS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5" name="组合 4"/>
          <p:cNvGrpSpPr/>
          <p:nvPr>
            <p:custDataLst>
              <p:tags r:id="rId10"/>
            </p:custDataLst>
          </p:nvPr>
        </p:nvGrpSpPr>
        <p:grpSpPr>
          <a:xfrm>
            <a:off x="2008505" y="4024630"/>
            <a:ext cx="3968750" cy="544830"/>
            <a:chOff x="2376488" y="4640263"/>
            <a:chExt cx="3948112" cy="541337"/>
          </a:xfrm>
        </p:grpSpPr>
        <p:sp>
          <p:nvSpPr>
            <p:cNvPr id="7" name="MH_Number_1">
              <a:hlinkClick r:id="rId3" action="ppaction://hlinksldjump"/>
            </p:cNvPr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376488" y="467677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zh-CN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3</a:t>
              </a:r>
              <a:endParaRPr lang="en-US" altLang="zh-CN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8" name="MH_Entry_1">
              <a:hlinkClick r:id="rId3" action="ppaction://hlinksldjump"/>
            </p:cNvPr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87675" y="464026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MODIFY STRINGS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11" name="组合 2"/>
          <p:cNvGrpSpPr/>
          <p:nvPr>
            <p:custDataLst>
              <p:tags r:id="rId13"/>
            </p:custDataLst>
          </p:nvPr>
        </p:nvGrpSpPr>
        <p:grpSpPr>
          <a:xfrm>
            <a:off x="2008505" y="5168900"/>
            <a:ext cx="3968750" cy="544830"/>
            <a:chOff x="2376488" y="3770313"/>
            <a:chExt cx="3948112" cy="541337"/>
          </a:xfrm>
        </p:grpSpPr>
        <p:sp>
          <p:nvSpPr>
            <p:cNvPr id="12" name="MH_Number_2">
              <a:hlinkClick r:id=""/>
            </p:cNvPr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76488" y="380682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PH" altLang="en-US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4</a:t>
              </a:r>
              <a:endParaRPr lang="en-PH" altLang="en-US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MH_Entry_2">
              <a:hlinkClick r:id=""/>
            </p:cNvPr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987675" y="377031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/>
            <a:p>
              <a:pPr algn="ctr" latinLnBrk="1"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CONCATENATE STRINGS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1"/>
          <p:cNvGrpSpPr/>
          <p:nvPr>
            <p:custDataLst>
              <p:tags r:id="rId16"/>
            </p:custDataLst>
          </p:nvPr>
        </p:nvGrpSpPr>
        <p:grpSpPr>
          <a:xfrm>
            <a:off x="6342380" y="1733550"/>
            <a:ext cx="3968750" cy="544830"/>
            <a:chOff x="2376488" y="2898775"/>
            <a:chExt cx="3948112" cy="541338"/>
          </a:xfrm>
        </p:grpSpPr>
        <p:sp>
          <p:nvSpPr>
            <p:cNvPr id="9" name="MH_Number_1">
              <a:hlinkClick r:id=""/>
            </p:cNvPr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376488" y="2935288"/>
              <a:ext cx="465137" cy="468312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PH" altLang="en-US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5</a:t>
              </a:r>
              <a:endParaRPr lang="en-PH" altLang="en-US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MH_Entry_1">
              <a:hlinkClick r:id=""/>
            </p:cNvPr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987675" y="2898775"/>
              <a:ext cx="3336925" cy="541338"/>
            </a:xfrm>
            <a:prstGeom prst="roundRect">
              <a:avLst>
                <a:gd name="adj" fmla="val 1203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FORMAT STRINGS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14" name="组合 2"/>
          <p:cNvGrpSpPr/>
          <p:nvPr>
            <p:custDataLst>
              <p:tags r:id="rId19"/>
            </p:custDataLst>
          </p:nvPr>
        </p:nvGrpSpPr>
        <p:grpSpPr>
          <a:xfrm>
            <a:off x="6342380" y="2880360"/>
            <a:ext cx="3968750" cy="544830"/>
            <a:chOff x="2376488" y="3770313"/>
            <a:chExt cx="3948112" cy="541337"/>
          </a:xfrm>
        </p:grpSpPr>
        <p:sp>
          <p:nvSpPr>
            <p:cNvPr id="15" name="MH_Number_2">
              <a:hlinkClick r:id=""/>
            </p:cNvPr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2376488" y="380682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PH" altLang="en-US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6</a:t>
              </a:r>
              <a:endParaRPr lang="en-PH" altLang="en-US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MH_Entry_2">
              <a:hlinkClick r:id=""/>
            </p:cNvPr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2987675" y="377031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/>
            <a:p>
              <a:pPr algn="ctr" latinLnBrk="1"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ESCAPE STRINGS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  <p:grpSp>
        <p:nvGrpSpPr>
          <p:cNvPr id="17" name="组合 4"/>
          <p:cNvGrpSpPr/>
          <p:nvPr>
            <p:custDataLst>
              <p:tags r:id="rId22"/>
            </p:custDataLst>
          </p:nvPr>
        </p:nvGrpSpPr>
        <p:grpSpPr>
          <a:xfrm>
            <a:off x="6342380" y="4024630"/>
            <a:ext cx="3968750" cy="544830"/>
            <a:chOff x="2376488" y="4640263"/>
            <a:chExt cx="3948112" cy="541337"/>
          </a:xfrm>
        </p:grpSpPr>
        <p:sp>
          <p:nvSpPr>
            <p:cNvPr id="18" name="MH_Number_1">
              <a:hlinkClick r:id=""/>
            </p:cNvPr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376488" y="4676775"/>
              <a:ext cx="465137" cy="4683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mpd="sng">
              <a:solidFill>
                <a:srgbClr val="FFFFFF"/>
              </a:solidFill>
              <a:round/>
            </a:ln>
          </p:spPr>
          <p:txBody>
            <a:bodyPr wrap="square" anchor="ctr">
              <a:normAutofit fontScale="60000"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PH" altLang="en-US" sz="2400" kern="0" dirty="0">
                  <a:solidFill>
                    <a:srgbClr val="FFFFFF"/>
                  </a:solidFill>
                  <a:latin typeface="+mn-lt"/>
                  <a:ea typeface="+mn-ea"/>
                </a:rPr>
                <a:t>7</a:t>
              </a:r>
              <a:endParaRPr lang="en-PH" altLang="en-US" sz="240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MH_Entry_1">
              <a:hlinkClick r:id=""/>
            </p:cNvPr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987675" y="4640263"/>
              <a:ext cx="3336925" cy="541337"/>
            </a:xfrm>
            <a:prstGeom prst="roundRect">
              <a:avLst>
                <a:gd name="adj" fmla="val 12032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FFFF"/>
              </a:solidFill>
            </a:ln>
          </p:spPr>
          <p:txBody>
            <a:bodyPr wrap="square" lIns="0" tIns="0" rIns="0" bIns="0" anchor="ctr">
              <a:norm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itchFamily="34" charset="-127"/>
                  <a:ea typeface="Gulim" pitchFamily="34" charset="-127"/>
                </a:defRPr>
              </a:lvl9pPr>
            </a:lstStyle>
            <a:p>
              <a:pPr algn="ctr" eaLnBrk="1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PH" altLang="en-US" sz="2000" kern="0" dirty="0">
                  <a:latin typeface="+mn-lt"/>
                  <a:ea typeface="+mn-ea"/>
                </a:rPr>
                <a:t>STRING METHODS</a:t>
              </a:r>
              <a:endParaRPr lang="en-PH" altLang="en-US" sz="2000" kern="0" dirty="0">
                <a:latin typeface="+mn-lt"/>
                <a:ea typeface="+mn-ea"/>
              </a:endParaRPr>
            </a:p>
          </p:txBody>
        </p:sp>
      </p:grpSp>
    </p:spTree>
    <p:custDataLst>
      <p:tags r:id="rId2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Lower Case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lower()</a:t>
            </a:r>
            <a:r>
              <a:rPr lang="en-US"/>
              <a:t> method returns the string in lower case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26615" y="2371725"/>
            <a:ext cx="7938770" cy="3542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Remove Whitespace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6235" cy="4577080"/>
          </a:xfrm>
        </p:spPr>
        <p:txBody>
          <a:bodyPr/>
          <a:p>
            <a:r>
              <a:rPr lang="en-US"/>
              <a:t>Whitespace is the space before and/or after the actual text, and very often you want to remove this space.</a:t>
            </a:r>
            <a:endParaRPr lang="en-US"/>
          </a:p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strip()</a:t>
            </a:r>
            <a:r>
              <a:rPr lang="en-US"/>
              <a:t> method removes any whitespace from the beginning or the end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02510" y="3519170"/>
            <a:ext cx="7588250" cy="25025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Replace String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6235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replace()</a:t>
            </a:r>
            <a:r>
              <a:rPr lang="en-US"/>
              <a:t> method replaces a string with another string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8865" y="2745740"/>
            <a:ext cx="7494270" cy="3309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Split String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6235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split()</a:t>
            </a:r>
            <a:r>
              <a:rPr lang="en-US"/>
              <a:t> method returns a list where the text between the specified separator becomes the list items.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61160" y="2959735"/>
            <a:ext cx="8869045" cy="25895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Split String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split()</a:t>
            </a:r>
            <a:r>
              <a:rPr lang="en-US"/>
              <a:t> method splits the string into substrings if it finds instances of the separator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11730" y="2719705"/>
            <a:ext cx="7368540" cy="3610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CONCATENATE STRINGS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Concatenation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To concatenate, or combine, two strings you can use the </a:t>
            </a:r>
            <a:r>
              <a:rPr lang="en-US">
                <a:solidFill>
                  <a:srgbClr val="FF0000"/>
                </a:solidFill>
              </a:rPr>
              <a:t>+</a:t>
            </a:r>
            <a:r>
              <a:rPr lang="en-US"/>
              <a:t> operator.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87700" y="2275840"/>
            <a:ext cx="5816600" cy="42094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Concatenation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To add a space between them, add a</a:t>
            </a:r>
            <a:r>
              <a:rPr lang="en-US">
                <a:solidFill>
                  <a:srgbClr val="FF0000"/>
                </a:solidFill>
              </a:rPr>
              <a:t> " "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28290" y="2183130"/>
            <a:ext cx="6536055" cy="4107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FORMAT STRINGS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Format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format()</a:t>
            </a:r>
            <a:r>
              <a:rPr lang="en-US"/>
              <a:t> method takes the passed arguments, formats them, and places them in the string where the placeholders </a:t>
            </a:r>
            <a:r>
              <a:rPr lang="en-US">
                <a:solidFill>
                  <a:srgbClr val="FF0000"/>
                </a:solidFill>
              </a:rPr>
              <a:t>{}</a:t>
            </a:r>
            <a:r>
              <a:rPr lang="en-US"/>
              <a:t> are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91105" y="2702560"/>
            <a:ext cx="7209790" cy="32689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PYTHON STRINGS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Format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The </a:t>
            </a:r>
            <a:r>
              <a:rPr lang="en-US">
                <a:solidFill>
                  <a:srgbClr val="FF0000"/>
                </a:solidFill>
              </a:rPr>
              <a:t>format()</a:t>
            </a:r>
            <a:r>
              <a:rPr lang="en-US"/>
              <a:t> method takes unlimited number of arguments, and are placed into the respective placeholders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1815" y="2806700"/>
            <a:ext cx="8548370" cy="3073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Format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6235" cy="4577080"/>
          </a:xfrm>
        </p:spPr>
        <p:txBody>
          <a:bodyPr/>
          <a:p>
            <a:r>
              <a:rPr lang="en-US"/>
              <a:t>You can use index numbers {0} to be sure the arguments are placed in the correct placeholders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5380" y="2727325"/>
            <a:ext cx="9921875" cy="3180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ESCAPE CHARACTERS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Escape Character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To insert characters that are illegal in a string, use an escape character.</a:t>
            </a:r>
            <a:endParaRPr lang="en-US"/>
          </a:p>
          <a:p>
            <a:r>
              <a:rPr lang="en-US"/>
              <a:t>An escape character is a backslash </a:t>
            </a:r>
            <a:r>
              <a:rPr lang="en-US">
                <a:solidFill>
                  <a:srgbClr val="FF0000"/>
                </a:solidFill>
              </a:rPr>
              <a:t>\</a:t>
            </a:r>
            <a:r>
              <a:rPr lang="en-US"/>
              <a:t> followed by the character you want to insert.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87170" y="3540125"/>
            <a:ext cx="9217660" cy="2014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Escape Characters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5255260" cy="4577080"/>
          </a:xfrm>
        </p:spPr>
        <p:txBody>
          <a:bodyPr/>
          <a:p>
            <a:r>
              <a:rPr lang="en-US"/>
              <a:t>Other escape characters used in Python: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4460" y="1276985"/>
            <a:ext cx="4396105" cy="5224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</p:spPr>
        <p:txBody>
          <a:bodyPr wrap="square" rtlCol="0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sz="1800" dirty="0"/>
              <a:t>20221005</a:t>
            </a:r>
            <a:endParaRPr lang="en-PH" altLang="en-US" sz="18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PH" altLang="en-US" smtClean="0"/>
              <a:t>STRING METHODS</a:t>
            </a:r>
            <a:endParaRPr lang="en-PH" altLang="en-US" dirty="0" smtClean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Methods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6235" cy="4577080"/>
          </a:xfrm>
        </p:spPr>
        <p:txBody>
          <a:bodyPr/>
          <a:p>
            <a:r>
              <a:rPr lang="en-US"/>
              <a:t>All string methods return new values. They do not change the original string.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36040" y="2343785"/>
            <a:ext cx="9922510" cy="4194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Methods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265" y="1590675"/>
            <a:ext cx="10275570" cy="4486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Methods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620" y="1638300"/>
            <a:ext cx="10907395" cy="47110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4230" y="241300"/>
            <a:ext cx="10543540" cy="63760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</a:rPr>
              <a:t>Strings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Strings in python are surrounded by either single quotation marks, or double quotation marks.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85" y="2520315"/>
            <a:ext cx="10303510" cy="3096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Methods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390" y="2215515"/>
            <a:ext cx="5236210" cy="269303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386195" y="2215515"/>
            <a:ext cx="5234940" cy="26930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Thanks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Assign String to a Variable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Assigning a string to a variable is done with the variable name followed by an equal sign and the string</a:t>
            </a:r>
            <a:r>
              <a:rPr lang="en-PH" altLang="en-US"/>
              <a:t>.</a:t>
            </a:r>
            <a:endParaRPr lang="en-PH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65400" y="2610485"/>
            <a:ext cx="6827520" cy="32404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Multiline Strings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You can assign a multiline string to a variable by using three quotes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47340" y="2028825"/>
            <a:ext cx="6247765" cy="4656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Strings are Arrays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Strings in Python are arrays of bytes representing </a:t>
            </a:r>
            <a:r>
              <a:rPr lang="en-US">
                <a:solidFill>
                  <a:srgbClr val="FF0000"/>
                </a:solidFill>
              </a:rPr>
              <a:t>unicode</a:t>
            </a:r>
            <a:r>
              <a:rPr lang="en-US"/>
              <a:t> characters.</a:t>
            </a:r>
            <a:endParaRPr lang="en-US"/>
          </a:p>
          <a:p>
            <a:r>
              <a:rPr lang="en-US"/>
              <a:t>Python does not have a character data type, a single character is simply a string with a length of 1.</a:t>
            </a:r>
            <a:endParaRPr lang="en-US"/>
          </a:p>
          <a:p>
            <a:r>
              <a:rPr lang="en-US"/>
              <a:t>Square brackets can be used to access elements of the string.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600200"/>
            <a:ext cx="5911215" cy="30575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Looping Through a String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Since strings are arrays, we can loop through the characters in a string, with a </a:t>
            </a:r>
            <a:r>
              <a:rPr lang="en-US">
                <a:solidFill>
                  <a:srgbClr val="FF0000"/>
                </a:solidFill>
              </a:rPr>
              <a:t>for</a:t>
            </a:r>
            <a:r>
              <a:rPr lang="en-US"/>
              <a:t> loop.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43935" y="2620010"/>
            <a:ext cx="5881370" cy="35572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PH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String Length</a:t>
            </a:r>
            <a:endParaRPr lang="en-PH" altLang="en-US" dirty="0" smtClean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38200" y="1600200"/>
            <a:ext cx="10515600" cy="4577080"/>
          </a:xfrm>
        </p:spPr>
        <p:txBody>
          <a:bodyPr/>
          <a:p>
            <a:r>
              <a:rPr lang="en-US"/>
              <a:t>To get the length of a string, use the </a:t>
            </a:r>
            <a:r>
              <a:rPr lang="en-US">
                <a:solidFill>
                  <a:srgbClr val="FF0000"/>
                </a:solidFill>
              </a:rPr>
              <a:t>len()</a:t>
            </a:r>
            <a:r>
              <a:rPr lang="en-US"/>
              <a:t> function.</a:t>
            </a:r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9740" y="2751455"/>
            <a:ext cx="11272520" cy="2273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0*i*0"/>
  <p:tag name="KSO_WM_TEMPLATE_CATEGORY" val="custom"/>
  <p:tag name="KSO_WM_TEMPLATE_INDEX" val="162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1"/>
  <p:tag name="KSO_WM_UNIT_ID" val="custom160446_8*l_i*1_1"/>
  <p:tag name="KSO_WM_UNIT_CLEAR" val="1"/>
  <p:tag name="KSO_WM_UNIT_LAYERLEVEL" val="1_1"/>
  <p:tag name="KSO_WM_DIAGRAM_GROUP_CODE" val="l1-1"/>
</p:tagLst>
</file>

<file path=ppt/tags/tag100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10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3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5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10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7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10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09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1_1"/>
  <p:tag name="KSO_WM_UNIT_ID" val="custom160446_8*l_h_f*1_1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10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2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1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9*a*1"/>
  <p:tag name="KSO_WM_UNIT_CLEAR" val="1"/>
  <p:tag name="KSO_WM_UNIT_LAYERLEVEL" val="1"/>
  <p:tag name="KSO_WM_UNIT_VALUE" val="6"/>
  <p:tag name="KSO_WM_UNIT_ISCONTENTSTITLE" val="0"/>
  <p:tag name="KSO_WM_UNIT_HIGHLIGHT" val="0"/>
  <p:tag name="KSO_WM_UNIT_COMPATIBLE" val="0"/>
  <p:tag name="KSO_WM_UNIT_PRESET_TEXT" val="Thanks"/>
</p:tagLst>
</file>

<file path=ppt/tags/tag114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9"/>
  <p:tag name="KSO_WM_SLIDE_INDEX" val="29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6"/>
  <p:tag name="KSO_WM_TEMPLATE_CATEGORY" val="custom"/>
  <p:tag name="KSO_WM_TEMPLATE_INDEX" val="160446"/>
  <p:tag name="KSO_WM_UNIT_INDEX" val="6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2"/>
  <p:tag name="KSO_WM_UNIT_ID" val="custom160446_8*l_i*1_2"/>
  <p:tag name="KSO_WM_UNIT_CLEAR" val="1"/>
  <p:tag name="KSO_WM_UNIT_LAYERLEVEL" val="1_1"/>
  <p:tag name="KSO_WM_DIAGRAM_GROUP_CODE" val="l1-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2_1"/>
  <p:tag name="KSO_WM_UNIT_ID" val="custom160446_8*l_h_f*1_2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11"/>
  <p:tag name="KSO_WM_TEMPLATE_CATEGORY" val="custom"/>
  <p:tag name="KSO_WM_TEMPLATE_INDEX" val="160446"/>
  <p:tag name="KSO_WM_UNIT_INDEX" val="1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3"/>
  <p:tag name="KSO_WM_UNIT_ID" val="custom160446_8*l_i*1_3"/>
  <p:tag name="KSO_WM_UNIT_CLEAR" val="1"/>
  <p:tag name="KSO_WM_UNIT_LAYERLEVEL" val="1_1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3_1"/>
  <p:tag name="KSO_WM_UNIT_ID" val="custom160446_8*l_h_f*1_3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6"/>
  <p:tag name="KSO_WM_TEMPLATE_CATEGORY" val="custom"/>
  <p:tag name="KSO_WM_TEMPLATE_INDEX" val="160446"/>
  <p:tag name="KSO_WM_UNIT_INDEX" val="6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2"/>
  <p:tag name="KSO_WM_UNIT_ID" val="custom160446_8*l_i*1_2"/>
  <p:tag name="KSO_WM_UNIT_CLEAR" val="1"/>
  <p:tag name="KSO_WM_UNIT_LAYERLEVEL" val="1_1"/>
  <p:tag name="KSO_WM_DIAGRAM_GROUP_CODE" val="l1-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280*i*1"/>
  <p:tag name="KSO_WM_TEMPLATE_CATEGORY" val="custom"/>
  <p:tag name="KSO_WM_TEMPLATE_INDEX" val="162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2_1"/>
  <p:tag name="KSO_WM_UNIT_ID" val="custom160446_8*l_h_f*1_2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1"/>
  <p:tag name="KSO_WM_TEMPLATE_CATEGORY" val="custom"/>
  <p:tag name="KSO_WM_TEMPLATE_INDEX" val="160446"/>
  <p:tag name="KSO_WM_UNIT_INDEX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1"/>
  <p:tag name="KSO_WM_UNIT_ID" val="custom160446_8*l_i*1_1"/>
  <p:tag name="KSO_WM_UNIT_CLEAR" val="1"/>
  <p:tag name="KSO_WM_UNIT_LAYERLEVEL" val="1_1"/>
  <p:tag name="KSO_WM_DIAGRAM_GROUP_CODE" val="l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1_1"/>
  <p:tag name="KSO_WM_UNIT_ID" val="custom160446_8*l_h_f*1_1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6"/>
  <p:tag name="KSO_WM_TEMPLATE_CATEGORY" val="custom"/>
  <p:tag name="KSO_WM_TEMPLATE_INDEX" val="160446"/>
  <p:tag name="KSO_WM_UNIT_INDEX" val="6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2"/>
  <p:tag name="KSO_WM_UNIT_TYPE" val="l_i"/>
  <p:tag name="KSO_WM_UNIT_INDEX" val="1_2"/>
  <p:tag name="KSO_WM_UNIT_ID" val="custom160446_8*l_i*1_2"/>
  <p:tag name="KSO_WM_UNIT_CLEAR" val="1"/>
  <p:tag name="KSO_WM_UNIT_LAYERLEVEL" val="1_1"/>
  <p:tag name="KSO_WM_DIAGRAM_GROUP_CODE" val="l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2"/>
  <p:tag name="KSO_WM_UNIT_TYPE" val="l_h_f"/>
  <p:tag name="KSO_WM_UNIT_INDEX" val="1_2_1"/>
  <p:tag name="KSO_WM_UNIT_ID" val="custom160446_8*l_h_f*1_2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11"/>
  <p:tag name="KSO_WM_TEMPLATE_CATEGORY" val="custom"/>
  <p:tag name="KSO_WM_TEMPLATE_INDEX" val="160446"/>
  <p:tag name="KSO_WM_UNIT_INDEX" val="1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NUMBER"/>
  <p:tag name="ID" val="545287"/>
  <p:tag name="MH_ORDER" val="1"/>
  <p:tag name="KSO_WM_UNIT_TYPE" val="l_i"/>
  <p:tag name="KSO_WM_UNIT_INDEX" val="1_3"/>
  <p:tag name="KSO_WM_UNIT_ID" val="custom160446_8*l_i*1_3"/>
  <p:tag name="KSO_WM_UNIT_CLEAR" val="1"/>
  <p:tag name="KSO_WM_UNIT_LAYERLEVEL" val="1_1"/>
  <p:tag name="KSO_WM_DIAGRAM_GROUP_CODE" val="l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MH" val="20150430111602"/>
  <p:tag name="MH_LIBRARY" val="CONTENTS"/>
  <p:tag name="MH_TYPE" val="ENTRY"/>
  <p:tag name="ID" val="545287"/>
  <p:tag name="MH_ORDER" val="1"/>
  <p:tag name="KSO_WM_UNIT_TYPE" val="l_h_f"/>
  <p:tag name="KSO_WM_UNIT_INDEX" val="1_3_1"/>
  <p:tag name="KSO_WM_UNIT_ID" val="custom160446_8*l_h_f*1_3_1"/>
  <p:tag name="KSO_WM_UNIT_CLEAR" val="1"/>
  <p:tag name="KSO_WM_UNIT_LAYERLEVEL" val="1_1_1"/>
  <p:tag name="KSO_WM_UNIT_VALUE" val="3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3.xml><?xml version="1.0" encoding="utf-8"?>
<p:tagLst xmlns:p="http://schemas.openxmlformats.org/presentationml/2006/main">
  <p:tag name="KSO_WM_TAG_VERSION" val="1.0"/>
  <p:tag name="KSO_WM_TEMPLATE_CATEGORY" val="custom"/>
  <p:tag name="KSO_WM_TEMPLATE_INDEX" val="160446"/>
</p:tagLst>
</file>

<file path=ppt/tags/tag30.xml><?xml version="1.0" encoding="utf-8"?>
<p:tagLst xmlns:p="http://schemas.openxmlformats.org/presentationml/2006/main">
  <p:tag name="MH" val="20150430111602"/>
  <p:tag name="MH_LIBRARY" val="CONTENTS"/>
  <p:tag name="MH_AUTOCOLOR" val="TRUE"/>
  <p:tag name="MH_TYPE" val="CONTENTS"/>
  <p:tag name="ID" val="545287"/>
  <p:tag name="KSO_WM_TEMPLATE_CATEGORY" val="custom"/>
  <p:tag name="KSO_WM_TEMPLATE_INDEX" val="160446"/>
  <p:tag name="KSO_WM_TAG_VERSION" val="1.0"/>
  <p:tag name="KSO_WM_SLIDE_ID" val="custom160446_8"/>
  <p:tag name="KSO_WM_SLIDE_INDEX" val="8"/>
  <p:tag name="KSO_WM_SLIDE_ITEM_CNT" val="3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3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5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7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9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160446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3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5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7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9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1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3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6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2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7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9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7.xml><?xml version="1.0" encoding="utf-8"?>
<p:tagLst xmlns:p="http://schemas.openxmlformats.org/presentationml/2006/main">
  <p:tag name="KSO_WM_TEMPLATE_THUMBS_INDEX" val="1、8、12、16、19、21、25、28、29"/>
  <p:tag name="KSO_WM_TEMPLATE_CATEGORY" val="custom"/>
  <p:tag name="KSO_WM_TEMPLATE_INDEX" val="160446"/>
  <p:tag name="KSO_WM_TAG_VERSION" val="1.0"/>
  <p:tag name="KSO_WM_SLIDE_ID" val="custom160446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3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7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5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7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7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8*a*1"/>
  <p:tag name="KSO_WM_UNIT_CLEAR" val="1"/>
  <p:tag name="KSO_WM_UNIT_LAYERLEVEL" val="1"/>
  <p:tag name="KSO_WM_UNIT_ISCONTENTSTITLE" val="1"/>
  <p:tag name="KSO_WM_UNIT_VALUE" val="12"/>
  <p:tag name="KSO_WM_UNIT_HIGHLIGHT" val="0"/>
  <p:tag name="KSO_WM_UNIT_COMPATIBLE" val="0"/>
  <p:tag name="KSO_WM_UNIT_PRESET_TEXT" val="CONTENTS"/>
</p:tagLst>
</file>

<file path=ppt/tags/tag80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8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2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4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8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7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89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46_8*i*1"/>
  <p:tag name="KSO_WM_TEMPLATE_CATEGORY" val="custom"/>
  <p:tag name="KSO_WM_TEMPLATE_INDEX" val="160446"/>
  <p:tag name="KSO_WM_UNIT_INDEX" val="1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1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3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b"/>
  <p:tag name="KSO_WM_UNIT_INDEX" val="1"/>
  <p:tag name="KSO_WM_UNIT_ID" val="custom160446_12*b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12*a*1"/>
  <p:tag name="KSO_WM_UNIT_CLEAR" val="1"/>
  <p:tag name="KSO_WM_UNIT_LAYERLEVEL" val="1"/>
  <p:tag name="KSO_WM_UNIT_VALUE" val="34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6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12"/>
  <p:tag name="KSO_WM_SLIDE_INDEX" val="12"/>
  <p:tag name="KSO_WM_SLIDE_ITEM_CNT" val="2"/>
  <p:tag name="KSO_WM_SLIDE_LAYOUT" val="a_b"/>
  <p:tag name="KSO_WM_SLIDE_LAYOUT_CNT" val="1_1"/>
  <p:tag name="KSO_WM_SLIDE_TYPE" val="sectionTitle"/>
  <p:tag name="KSO_WM_BEAUTIFY_FLAG" val="#wm#"/>
</p:tagLst>
</file>

<file path=ppt/tags/tag9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8.xml><?xml version="1.0" encoding="utf-8"?>
<p:tagLst xmlns:p="http://schemas.openxmlformats.org/presentationml/2006/main">
  <p:tag name="KSO_WM_TEMPLATE_CATEGORY" val="custom"/>
  <p:tag name="KSO_WM_TEMPLATE_INDEX" val="160446"/>
  <p:tag name="KSO_WM_TAG_VERSION" val="1.0"/>
  <p:tag name="KSO_WM_SLIDE_ID" val="custom160446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25"/>
  <p:tag name="KSO_WM_SLIDE_SIZE" val="828*364"/>
</p:tagLst>
</file>

<file path=ppt/tags/tag9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46"/>
  <p:tag name="KSO_WM_UNIT_TYPE" val="a"/>
  <p:tag name="KSO_WM_UNIT_INDEX" val="1"/>
  <p:tag name="KSO_WM_UNIT_ID" val="custom160446_2*a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Theme">
  <a:themeElements>
    <a:clrScheme name="160162.162">
      <a:dk1>
        <a:srgbClr val="3D3F41"/>
      </a:dk1>
      <a:lt1>
        <a:srgbClr val="FFFFFF"/>
      </a:lt1>
      <a:dk2>
        <a:srgbClr val="3D3F41"/>
      </a:dk2>
      <a:lt2>
        <a:srgbClr val="FFFFFF"/>
      </a:lt2>
      <a:accent1>
        <a:srgbClr val="4F5A71"/>
      </a:accent1>
      <a:accent2>
        <a:srgbClr val="6A8F94"/>
      </a:accent2>
      <a:accent3>
        <a:srgbClr val="4E6363"/>
      </a:accent3>
      <a:accent4>
        <a:srgbClr val="8B695B"/>
      </a:accent4>
      <a:accent5>
        <a:srgbClr val="B2C6D2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3167</Words>
  <Application>WPS Presentation</Application>
  <PresentationFormat>宽屏</PresentationFormat>
  <Paragraphs>185</Paragraphs>
  <Slides>41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SimSun</vt:lpstr>
      <vt:lpstr>Wingdings</vt:lpstr>
      <vt:lpstr>幼圆</vt:lpstr>
      <vt:lpstr>黑体</vt:lpstr>
      <vt:lpstr>Gulim</vt:lpstr>
      <vt:lpstr>Malgun Gothic</vt:lpstr>
      <vt:lpstr>Calibri</vt:lpstr>
      <vt:lpstr>Microsoft YaHei</vt:lpstr>
      <vt:lpstr>Arial Unicode MS</vt:lpstr>
      <vt:lpstr>Office Theme</vt:lpstr>
      <vt:lpstr>LEARNING PYTHON</vt:lpstr>
      <vt:lpstr>PowerPoint 演示文稿</vt:lpstr>
      <vt:lpstr>PYTHON STRINGS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STRINGS</vt:lpstr>
      <vt:lpstr>Python Bitwise Operators</vt:lpstr>
      <vt:lpstr>Python Bitwise Operators</vt:lpstr>
      <vt:lpstr>Python Bitwise Operators</vt:lpstr>
      <vt:lpstr>PYTHON STRINGS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Bitwise Operators</vt:lpstr>
      <vt:lpstr>PYTHON STRINGS</vt:lpstr>
      <vt:lpstr>Python Bitwise Operators</vt:lpstr>
      <vt:lpstr>Python Bitwise Operators</vt:lpstr>
      <vt:lpstr>PYTHON STRINGS</vt:lpstr>
      <vt:lpstr>Python Bitwise Operators</vt:lpstr>
      <vt:lpstr>Python Bitwise Operators</vt:lpstr>
      <vt:lpstr>Python Bitwise Operators</vt:lpstr>
      <vt:lpstr>PYTHON STRINGS</vt:lpstr>
      <vt:lpstr>Python Bitwise Operators</vt:lpstr>
      <vt:lpstr>Python Bitwise Operators</vt:lpstr>
      <vt:lpstr>PYTHON STRINGS</vt:lpstr>
      <vt:lpstr>Python Bitwise Operators</vt:lpstr>
      <vt:lpstr>Python Bitwise Operators</vt:lpstr>
      <vt:lpstr>Python Bitwise Operators</vt:lpstr>
      <vt:lpstr>String Methods</vt:lpstr>
      <vt:lpstr>String Methods</vt:lpstr>
      <vt:lpstr>Thanks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Admin</cp:lastModifiedBy>
  <cp:revision>245</cp:revision>
  <dcterms:created xsi:type="dcterms:W3CDTF">2015-03-31T07:16:00Z</dcterms:created>
  <dcterms:modified xsi:type="dcterms:W3CDTF">2022-10-07T03:40:03Z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4D5AF82B27EC4CEAB94C4E5442E4E395</vt:lpwstr>
  </property>
</Properties>
</file>